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92" r:id="rId4"/>
    <p:sldId id="293" r:id="rId5"/>
    <p:sldId id="295" r:id="rId6"/>
    <p:sldId id="294" r:id="rId7"/>
    <p:sldId id="287" r:id="rId8"/>
    <p:sldId id="289" r:id="rId9"/>
    <p:sldId id="290" r:id="rId10"/>
    <p:sldId id="296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71" r:id="rId19"/>
    <p:sldId id="268" r:id="rId20"/>
    <p:sldId id="269" r:id="rId21"/>
    <p:sldId id="270" r:id="rId22"/>
    <p:sldId id="291" r:id="rId23"/>
    <p:sldId id="264" r:id="rId24"/>
    <p:sldId id="267" r:id="rId25"/>
    <p:sldId id="273" r:id="rId26"/>
    <p:sldId id="283" r:id="rId27"/>
    <p:sldId id="280" r:id="rId28"/>
    <p:sldId id="274" r:id="rId29"/>
    <p:sldId id="279" r:id="rId30"/>
    <p:sldId id="275" r:id="rId31"/>
    <p:sldId id="276" r:id="rId32"/>
    <p:sldId id="277" r:id="rId33"/>
    <p:sldId id="297" r:id="rId34"/>
    <p:sldId id="28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marptex.ru/uploads/s/k/j/b/kjbkxhnz2rxb/img/full_9SMI5K8L.png"/>
          <p:cNvPicPr>
            <a:picLocks noChangeAspect="1" noChangeArrowheads="1"/>
          </p:cNvPicPr>
          <p:nvPr/>
        </p:nvPicPr>
        <p:blipFill>
          <a:blip r:embed="rId2" cstate="print"/>
          <a:srcRect t="26507" b="34430"/>
          <a:stretch>
            <a:fillRect/>
          </a:stretch>
        </p:blipFill>
        <p:spPr bwMode="auto">
          <a:xfrm>
            <a:off x="0" y="5263852"/>
            <a:ext cx="9144000" cy="159414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1857364"/>
            <a:ext cx="8572560" cy="11266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Навстречу будущей профессии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714356"/>
            <a:ext cx="74295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 группы №3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868" y="4214818"/>
            <a:ext cx="540930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Подготовили: </a:t>
            </a:r>
            <a:r>
              <a:rPr lang="ru-RU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Казекина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Н.В.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Пахомова О.Н.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20230310_0925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504854" y="1290616"/>
            <a:ext cx="4267200" cy="2400300"/>
          </a:xfrm>
          <a:prstGeom prst="rect">
            <a:avLst/>
          </a:prstGeom>
          <a:noFill/>
        </p:spPr>
      </p:pic>
      <p:pic>
        <p:nvPicPr>
          <p:cNvPr id="1028" name="Picture 4" descr="C:\Users\User\Desktop\20230310_09263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8861" r="12658"/>
          <a:stretch>
            <a:fillRect/>
          </a:stretch>
        </p:blipFill>
        <p:spPr bwMode="auto">
          <a:xfrm rot="5400000">
            <a:off x="2301611" y="2627555"/>
            <a:ext cx="4429156" cy="3174526"/>
          </a:xfrm>
          <a:prstGeom prst="rect">
            <a:avLst/>
          </a:prstGeom>
          <a:noFill/>
        </p:spPr>
      </p:pic>
      <p:pic>
        <p:nvPicPr>
          <p:cNvPr id="1030" name="Picture 6" descr="C:\Users\User\Desktop\20230310_0926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353062" y="1219178"/>
            <a:ext cx="4267200" cy="240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О профессии железнодорожник детя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780844"/>
            <a:ext cx="2857520" cy="3019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✈ Что такое детские железные дороги и чему там учат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496"/>
            <a:ext cx="3985885" cy="2657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86353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«Мы- будущие железнодорожники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Южного Урала»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klike.net/uploads/posts/2022-11/1667883891_3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/>
              <a:t>Актуальность темы :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В рамках преемственности по профориентации, детский сад является первоначальным звеном в единой непрерывной системе образования. Дошкольное учреждение – первая ступень в формировании базовых знаний о профессиях. Именно в детском саду дети знакомятся с многообразием и </a:t>
            </a:r>
          </a:p>
          <a:p>
            <a:pPr>
              <a:buNone/>
            </a:pPr>
            <a:r>
              <a:rPr lang="ru-RU" dirty="0" smtClean="0"/>
              <a:t>    широким выбором профессий. </a:t>
            </a:r>
            <a:endParaRPr lang="ru-RU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like.net/uploads/posts/2022-11/1667883891_3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/>
              <a:t>Задачи проекта: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/>
            <a:r>
              <a:rPr lang="ru-RU" dirty="0" smtClean="0"/>
              <a:t>Познакомить дошкольников с многообразием профессий на железной дороге. </a:t>
            </a:r>
          </a:p>
          <a:p>
            <a:pPr lvl="0"/>
            <a:r>
              <a:rPr lang="ru-RU" dirty="0" smtClean="0"/>
              <a:t>Обеспечить через ознакомление дошкольников с основными профессиями железнодорожного транспорта знакомство с группой смежных профессий. </a:t>
            </a:r>
          </a:p>
          <a:p>
            <a:pPr lvl="0"/>
            <a:r>
              <a:rPr lang="ru-RU" dirty="0" smtClean="0"/>
              <a:t>Создать условия для формирования у детей социальных навыков и норм поведения в процессе совместной деятельности</a:t>
            </a:r>
          </a:p>
          <a:p>
            <a:pPr lvl="0"/>
            <a:r>
              <a:rPr lang="ru-RU" dirty="0" smtClean="0"/>
              <a:t>Активизировать работу по пропаганде правил безопасного и этичного поведения на железнодорожном транспорте. </a:t>
            </a:r>
          </a:p>
          <a:p>
            <a:pPr lvl="0"/>
            <a:r>
              <a:rPr lang="ru-RU" dirty="0" smtClean="0"/>
              <a:t>Привлечь родителей к личностно-ориентированной подготовке детей для осознанного выбора будущей железнодорожной специальности. </a:t>
            </a:r>
          </a:p>
          <a:p>
            <a:pPr lvl="0"/>
            <a:r>
              <a:rPr lang="ru-RU" dirty="0" smtClean="0"/>
              <a:t>Обобщить опыт работы дошкольной организации по теме: «Ознакомление детей с железной дорогой и трудом железнодорожников»;</a:t>
            </a:r>
          </a:p>
          <a:p>
            <a:pPr lvl="0"/>
            <a:r>
              <a:rPr lang="ru-RU" dirty="0" smtClean="0"/>
              <a:t>Создать информационный банк ресурсного материала по вопросам ранней профориентации дошкольников на железнодорожные профессии в совместной работе с социальными партнёрами </a:t>
            </a:r>
          </a:p>
          <a:p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like.net/uploads/posts/2022-11/1667883891_3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Миссия педагогов в проекте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Помочь каждому ребёнку обрести целостный образ взрослых на основе интеграции их личностных и профессиональных качеств, осознания значимости трудовой деятельности железнодорожников; ненавязчиво подвести к выводу о том, что правильным жизненным выбором профессии определяется жизненный успех.</a:t>
            </a:r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like.net/uploads/posts/2022-11/1667883891_3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Работа по профориентации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реализуется через различные виды совместной организованной деятельности с детьми:</a:t>
            </a:r>
          </a:p>
          <a:p>
            <a:r>
              <a:rPr lang="ru-RU" dirty="0" smtClean="0"/>
              <a:t> - наглядно-дидактические игры; </a:t>
            </a:r>
          </a:p>
          <a:p>
            <a:r>
              <a:rPr lang="ru-RU" dirty="0" smtClean="0"/>
              <a:t>- ознакомление с художественной литературой, ознакомление с окружающим;</a:t>
            </a:r>
          </a:p>
          <a:p>
            <a:r>
              <a:rPr lang="ru-RU" dirty="0" smtClean="0"/>
              <a:t> - конструирование из бумаги, природного, дополнительного, строительного материалов;</a:t>
            </a:r>
          </a:p>
          <a:p>
            <a:r>
              <a:rPr lang="ru-RU" dirty="0" smtClean="0"/>
              <a:t> - аппликации и рисование, участие в конкурсах, презентациях детских творческих работ;</a:t>
            </a:r>
          </a:p>
          <a:p>
            <a:r>
              <a:rPr lang="ru-RU" dirty="0" smtClean="0"/>
              <a:t> - сюжетно-ролевые игры, игры – драматизации; </a:t>
            </a:r>
          </a:p>
          <a:p>
            <a:r>
              <a:rPr lang="ru-RU" dirty="0" smtClean="0"/>
              <a:t>- подвижные игры, экскурсии.</a:t>
            </a:r>
          </a:p>
          <a:p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like.net/uploads/posts/2022-11/1667883891_3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/>
              <a:t>Планируемые результаты  :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1. Знакомство дошкольников с железнодорожными профессиями (машинист локомотива, диспетчер, составитель, осмотрщик вагонов, проводник, контролёр) не только расширит общую осведомленность об окружающем мире и кругозор детей, но и сформирует у них определенный элементарный опыт профессиональных действий,  будет способствовать  ранней профессиональной ориентации. </a:t>
            </a:r>
          </a:p>
          <a:p>
            <a:pPr>
              <a:buNone/>
            </a:pPr>
            <a:r>
              <a:rPr lang="ru-RU" dirty="0" smtClean="0"/>
              <a:t> 2.  Проводимая в  дошкольном возрасте </a:t>
            </a:r>
            <a:r>
              <a:rPr lang="ru-RU" dirty="0" err="1" smtClean="0"/>
              <a:t>профориентационная</a:t>
            </a:r>
            <a:r>
              <a:rPr lang="ru-RU" dirty="0" smtClean="0"/>
              <a:t> работа, станет основой, на которой, возможно, и будет строиться вся последующая работа по профессиональному самоопределению далее в системе общего образования. </a:t>
            </a:r>
          </a:p>
          <a:p>
            <a:pPr>
              <a:buNone/>
            </a:pPr>
            <a:r>
              <a:rPr lang="ru-RU" dirty="0" smtClean="0"/>
              <a:t>3. У детей сформированы устойчивые навыки безопасного поведения в любой ситуации на железной дороге. </a:t>
            </a:r>
          </a:p>
          <a:p>
            <a:pPr>
              <a:buNone/>
            </a:pPr>
            <a:r>
              <a:rPr lang="ru-RU" dirty="0" smtClean="0"/>
              <a:t>4. Обобщение опыта работы дошкольной организации по теме: «Ознакомление детей с железной дорогой и трудом железнодорожников»</a:t>
            </a:r>
          </a:p>
          <a:p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like.net/uploads/posts/2022-11/1667883891_3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Этапы реализации проекта: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i="1" dirty="0" smtClean="0"/>
              <a:t>	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1.   Подготовительный этап – исследование представлений у детей о труде взрослых, железнодорожном транспорте, о профессиях железнодорожников и т.д.</a:t>
            </a:r>
          </a:p>
          <a:p>
            <a:pPr>
              <a:buNone/>
            </a:pPr>
            <a:r>
              <a:rPr lang="ru-RU" dirty="0" smtClean="0"/>
              <a:t>2. Основной этап – совместная  деятельность взрослых и детей </a:t>
            </a:r>
            <a:r>
              <a:rPr lang="ru-RU" dirty="0" err="1" smtClean="0"/>
              <a:t>профориентационной</a:t>
            </a:r>
            <a:r>
              <a:rPr lang="ru-RU" dirty="0" smtClean="0"/>
              <a:t>   направленности. </a:t>
            </a:r>
          </a:p>
          <a:p>
            <a:pPr>
              <a:buNone/>
            </a:pPr>
            <a:r>
              <a:rPr lang="ru-RU" dirty="0" smtClean="0"/>
              <a:t>3.  Заключительный этап – повторное исследование, презентация, продукт деятельности</a:t>
            </a:r>
          </a:p>
          <a:p>
            <a:endParaRPr lang="ru-RU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top-fon.com/uploads/posts/2023-01/1674659395_top-fon-com-p-fon-dlya-prezentatsii-zheleznaya-doroga-dl-1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0336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Подготовительный этап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User\Desktop\проект прав\20230404_1308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786190"/>
            <a:ext cx="3558315" cy="266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проект прав\20230404_1309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785794"/>
            <a:ext cx="3654325" cy="274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29" name="Picture 1" descr="C:\Users\Наташа\Downloads\IMG_92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857232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b="1" i="1" dirty="0" smtClean="0">
                <a:solidFill>
                  <a:srgbClr val="7030A0"/>
                </a:solidFill>
              </a:rPr>
              <a:t>Содержательный этап проекта: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sz="3100" b="1" i="1" dirty="0" smtClean="0">
                <a:solidFill>
                  <a:srgbClr val="7030A0"/>
                </a:solidFill>
              </a:rPr>
              <a:t>ознакомление с железнодорожным транспортом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C:\Users\User\Desktop\проект прав\IMG_9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0961" y="1933561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3" descr="C:\Users\User\Desktop\проект прав\IMG_9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52993" y="2362189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1" name="Picture 1" descr="F:\проект прав\20230404_130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32656"/>
            <a:ext cx="3936437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F:\проект прав\20230404_1329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96693">
            <a:off x="480494" y="2293046"/>
            <a:ext cx="3744416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6" descr="F:\проект прав\20230404_133129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3538736" cy="28396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Просмотр иллюстраций, дидактические игры 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7" name="Содержимое 6" descr="20230403_1618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791" y="3433759"/>
            <a:ext cx="3467096" cy="2600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User\Desktop\проект прав\20230330_15520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5400000">
            <a:off x="2695363" y="1948051"/>
            <a:ext cx="3583018" cy="2687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User\Desktop\проект прав\20230330_1602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69146" y="2388978"/>
            <a:ext cx="3681410" cy="276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Составление рассказов 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24578" name="Picture 2" descr="C:\Users\User\Desktop\проект прав\20230330_1556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669111" y="1740689"/>
            <a:ext cx="4038600" cy="351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4" descr="C:\Users\User\Desktop\проект прав\20230330_1553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78532" y="2350898"/>
            <a:ext cx="4345996" cy="32160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Наши работы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6" name="Содержимое 5" descr="F:\detsad-265092-1443267667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13210">
            <a:off x="331555" y="1221968"/>
            <a:ext cx="3734381" cy="2970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6" descr="https://www.maam.ru/images/users/photos/medium/96be903ac965de85d807a5987ca16733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68326">
            <a:off x="5081101" y="1423282"/>
            <a:ext cx="3610937" cy="2205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s://www.maam.ru/upload/blogs/detsad-97339-1461308302.jpg"/>
          <p:cNvPicPr/>
          <p:nvPr/>
        </p:nvPicPr>
        <p:blipFill>
          <a:blip r:embed="rId4" cstate="print"/>
          <a:srcRect t="2624" b="5782"/>
          <a:stretch>
            <a:fillRect/>
          </a:stretch>
        </p:blipFill>
        <p:spPr bwMode="auto">
          <a:xfrm rot="697706">
            <a:off x="5486091" y="4148126"/>
            <a:ext cx="3081792" cy="1957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https://eco.na5bal.ru/pars_docs/refs/3/2004/2004_html_7908f0a2.jpg"/>
          <p:cNvPicPr/>
          <p:nvPr/>
        </p:nvPicPr>
        <p:blipFill>
          <a:blip r:embed="rId5" cstate="print"/>
          <a:srcRect t="37683" b="14151"/>
          <a:stretch>
            <a:fillRect/>
          </a:stretch>
        </p:blipFill>
        <p:spPr bwMode="auto">
          <a:xfrm rot="21051907">
            <a:off x="396878" y="4601071"/>
            <a:ext cx="4104005" cy="172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top-fon.com/uploads/posts/2023-01/1674659388_top-fon-com-p-fon-dlya-prezentatsii-zheleznaya-doroga-dl-21.jpg"/>
          <p:cNvPicPr>
            <a:picLocks noChangeAspect="1" noChangeArrowheads="1"/>
          </p:cNvPicPr>
          <p:nvPr/>
        </p:nvPicPr>
        <p:blipFill>
          <a:blip r:embed="rId2" cstate="print"/>
          <a:srcRect b="17451"/>
          <a:stretch>
            <a:fillRect/>
          </a:stretch>
        </p:blipFill>
        <p:spPr bwMode="auto">
          <a:xfrm>
            <a:off x="0" y="1"/>
            <a:ext cx="9217360" cy="6857999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Театр, чтение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16" name="Picture 3" descr="C:\Users\User\Desktop\проект прав\IMG_87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3528" y="1196752"/>
            <a:ext cx="4038600" cy="3464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860032" y="1340768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Конструирование</a:t>
            </a:r>
            <a:r>
              <a:rPr lang="ru-RU" i="1" dirty="0" smtClean="0"/>
              <a:t> </a:t>
            </a:r>
            <a:endParaRPr lang="ru-RU" i="1" dirty="0"/>
          </a:p>
        </p:txBody>
      </p:sp>
      <p:pic>
        <p:nvPicPr>
          <p:cNvPr id="3073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User\Desktop\проект прав\20230403_1615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01034" y="2128330"/>
            <a:ext cx="4453745" cy="3340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op-fon.com/uploads/posts/2023-01/1674659388_top-fon-com-p-fon-dlya-prezentatsii-zheleznaya-doroga-dl-21.jpg"/>
          <p:cNvPicPr>
            <a:picLocks noChangeAspect="1" noChangeArrowheads="1"/>
          </p:cNvPicPr>
          <p:nvPr/>
        </p:nvPicPr>
        <p:blipFill>
          <a:blip r:embed="rId2" cstate="print"/>
          <a:srcRect b="17451"/>
          <a:stretch>
            <a:fillRect/>
          </a:stretch>
        </p:blipFill>
        <p:spPr bwMode="auto">
          <a:xfrm>
            <a:off x="0" y="1"/>
            <a:ext cx="921736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Подвижные игры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25602" name="Picture 2" descr="C:\Users\User\Desktop\проект прав\IMG_91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3" descr="C:\Users\User\Desktop\проект прав\IMG_91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362546">
            <a:off x="4714876" y="1500174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i="1" dirty="0" smtClean="0">
                <a:solidFill>
                  <a:srgbClr val="7030A0"/>
                </a:solidFill>
              </a:rPr>
              <a:t>Сюжетно-ролевая игра: «Мы будущие железнодорожники Южного Урала»</a:t>
            </a:r>
            <a:endParaRPr lang="ru-RU" sz="3100" b="1" i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User\Desktop\проект прав\20230404_1328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10800000">
            <a:off x="285720" y="1428736"/>
            <a:ext cx="2895592" cy="2171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esktop\проект прав\20230404_1328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 rot="10800000">
            <a:off x="4286248" y="142873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4" descr="C:\Users\User\Desktop\проект прав\20230404_133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431036" y="-11787294"/>
            <a:ext cx="4800000" cy="3600000"/>
          </a:xfrm>
          <a:prstGeom prst="rect">
            <a:avLst/>
          </a:prstGeom>
          <a:noFill/>
        </p:spPr>
      </p:pic>
      <p:pic>
        <p:nvPicPr>
          <p:cNvPr id="15" name="Рисунок 14" descr="20230403_1511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4786322"/>
            <a:ext cx="2357422" cy="1768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20230403_1511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3929066"/>
            <a:ext cx="2952771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20230404_1332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4643446"/>
            <a:ext cx="2714612" cy="2035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Игровая деятельность</a:t>
            </a:r>
            <a:endParaRPr lang="ru-RU" dirty="0"/>
          </a:p>
        </p:txBody>
      </p:sp>
      <p:pic>
        <p:nvPicPr>
          <p:cNvPr id="4098" name="Picture 2" descr="C:\Users\User\Desktop\проект прав\20230403_1603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061924">
            <a:off x="74245" y="2155508"/>
            <a:ext cx="4559337" cy="3419503"/>
          </a:xfrm>
          <a:prstGeom prst="rect">
            <a:avLst/>
          </a:prstGeom>
          <a:noFill/>
        </p:spPr>
      </p:pic>
      <p:pic>
        <p:nvPicPr>
          <p:cNvPr id="4099" name="Picture 3" descr="C:\Users\User\Desktop\проект прав\20230403_1606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930088">
            <a:off x="4247237" y="2207210"/>
            <a:ext cx="4810935" cy="3608201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071546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User\Desktop\проект прав\20230403_1604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04792" y="919116"/>
            <a:ext cx="5021009" cy="4039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8" name="Picture 2" descr="https://cdn.lowgif.com/full/2b8eb6fdc6512c3f-wip-small-works-art-thread-page-92-unity-for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4398187"/>
            <a:ext cx="5573937" cy="2459813"/>
          </a:xfrm>
          <a:prstGeom prst="rect">
            <a:avLst/>
          </a:prstGeom>
          <a:noFill/>
        </p:spPr>
      </p:pic>
      <p:sp>
        <p:nvSpPr>
          <p:cNvPr id="8" name="Стрелка вправо с вырезом 7"/>
          <p:cNvSpPr/>
          <p:nvPr/>
        </p:nvSpPr>
        <p:spPr>
          <a:xfrm>
            <a:off x="4357686" y="3071810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C:\Users\User\Desktop\проект прав\IMG_91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19754"/>
          <a:stretch>
            <a:fillRect/>
          </a:stretch>
        </p:blipFill>
        <p:spPr bwMode="auto">
          <a:xfrm rot="5400000">
            <a:off x="185314" y="1600580"/>
            <a:ext cx="3071835" cy="2871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3273" y="2789635"/>
            <a:ext cx="3600269" cy="2700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4" descr="https://simdou66.crimea-school.ru/sites/default/files/images/200_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386808"/>
            <a:ext cx="7969594" cy="2471192"/>
          </a:xfrm>
          <a:prstGeom prst="rect">
            <a:avLst/>
          </a:prstGeom>
          <a:noFill/>
        </p:spPr>
      </p:pic>
      <p:pic>
        <p:nvPicPr>
          <p:cNvPr id="6" name="Picture 3" descr="C:\Users\User\Desktop\проект прав\IMG_91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44195" y="442316"/>
            <a:ext cx="3538534" cy="2653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Наташа\Downloads\IMG_92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3282">
            <a:off x="332899" y="1424111"/>
            <a:ext cx="4492208" cy="3513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C:\Users\Наташа\AppData\Local\Temp\HamsterArc{558b62e9-2ee7-45e0-a521-efa9813073be}\IMG_925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327006">
            <a:off x="4886554" y="934435"/>
            <a:ext cx="3825850" cy="5289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op-fon.com/uploads/posts/2023-01/1674659388_top-fon-com-p-fon-dlya-prezentatsii-zheleznaya-doroga-dl-21.jpg"/>
          <p:cNvPicPr>
            <a:picLocks noChangeAspect="1" noChangeArrowheads="1"/>
          </p:cNvPicPr>
          <p:nvPr/>
        </p:nvPicPr>
        <p:blipFill>
          <a:blip r:embed="rId2" cstate="print"/>
          <a:srcRect b="17451"/>
          <a:stretch>
            <a:fillRect/>
          </a:stretch>
        </p:blipFill>
        <p:spPr bwMode="auto">
          <a:xfrm>
            <a:off x="0" y="1"/>
            <a:ext cx="921736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0999" y="214290"/>
            <a:ext cx="3073001" cy="4097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1" name="Picture 3" descr="C:\Users\User\Desktop\проект прав\20230328_1603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495539" y="719115"/>
            <a:ext cx="4038600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4290"/>
            <a:ext cx="3001563" cy="4002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286460" cy="4381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0" name="Picture 2" descr="https://cs8.livemaster.ru/storage/3e/29/dfa92300458b50e212bc26860b5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3136"/>
            <a:ext cx="9144000" cy="2204864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642918"/>
            <a:ext cx="4572032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op-fon.com/uploads/posts/2023-01/1674659388_top-fon-com-p-fon-dlya-prezentatsii-zheleznaya-doroga-dl-21.jpg"/>
          <p:cNvPicPr>
            <a:picLocks noChangeAspect="1" noChangeArrowheads="1"/>
          </p:cNvPicPr>
          <p:nvPr/>
        </p:nvPicPr>
        <p:blipFill>
          <a:blip r:embed="rId2" cstate="print"/>
          <a:srcRect b="17451"/>
          <a:stretch>
            <a:fillRect/>
          </a:stretch>
        </p:blipFill>
        <p:spPr bwMode="auto">
          <a:xfrm>
            <a:off x="0" y="1"/>
            <a:ext cx="921736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85728"/>
            <a:ext cx="3394472" cy="4525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00108"/>
            <a:ext cx="4038600" cy="3028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User\Desktop\20230405_152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i.pinimg.com/originals/00/f3/c4/00f3c4bd54616dccddb837083518a6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154"/>
            <a:ext cx="9144000" cy="6889154"/>
          </a:xfrm>
          <a:prstGeom prst="rect">
            <a:avLst/>
          </a:prstGeom>
          <a:noFill/>
        </p:spPr>
      </p:pic>
      <p:pic>
        <p:nvPicPr>
          <p:cNvPr id="7172" name="Picture 4" descr="https://papik.pro/uploads/posts/2022-08/1661427905_31-papik-pro-p-stiker-spasibo-za-vnimanie-png-52.png"/>
          <p:cNvPicPr>
            <a:picLocks noChangeAspect="1" noChangeArrowheads="1"/>
          </p:cNvPicPr>
          <p:nvPr/>
        </p:nvPicPr>
        <p:blipFill>
          <a:blip r:embed="rId3" cstate="print"/>
          <a:srcRect l="9288" r="10374"/>
          <a:stretch>
            <a:fillRect/>
          </a:stretch>
        </p:blipFill>
        <p:spPr bwMode="auto">
          <a:xfrm>
            <a:off x="-108520" y="980728"/>
            <a:ext cx="5976664" cy="114729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Наташа\AppData\Local\Temp\HamsterArc{28599efa-f8b0-49d1-9527-3bd81e8f349d}\IMG_92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2592288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C:\Users\Наташа\AppData\Local\Temp\HamsterArc{5b6fd814-f0ec-41ee-93a6-fe3f0f691a25}\IMG_925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214554"/>
            <a:ext cx="3033762" cy="4281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Наташа\AppData\Local\Temp\HamsterArc{411b9862-b363-4e32-8003-6912cecffbba}\IMG_9262.jpg"/>
          <p:cNvPicPr/>
          <p:nvPr/>
        </p:nvPicPr>
        <p:blipFill>
          <a:blip r:embed="rId4" cstate="print"/>
          <a:srcRect t="6218"/>
          <a:stretch>
            <a:fillRect/>
          </a:stretch>
        </p:blipFill>
        <p:spPr bwMode="auto">
          <a:xfrm rot="814438">
            <a:off x="5380634" y="1032939"/>
            <a:ext cx="3486150" cy="245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Наташа\AppData\Local\Temp\HamsterArc{2359dd09-34c4-415a-b836-68bbb8d50a62}\IMG_9261.jpg"/>
          <p:cNvPicPr/>
          <p:nvPr/>
        </p:nvPicPr>
        <p:blipFill>
          <a:blip r:embed="rId5" cstate="print"/>
          <a:srcRect t="7693"/>
          <a:stretch>
            <a:fillRect/>
          </a:stretch>
        </p:blipFill>
        <p:spPr bwMode="auto">
          <a:xfrm rot="858528">
            <a:off x="4835178" y="3658523"/>
            <a:ext cx="3973830" cy="275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28728" y="214290"/>
            <a:ext cx="6381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Создание  альбомов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Наташа\AppData\Local\Temp\HamsterArc{07cec0cb-9dec-4c08-8529-934db307354e}\IMG_92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22313">
            <a:off x="827584" y="260648"/>
            <a:ext cx="2703195" cy="3604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C:\Users\Наташа\AppData\Local\Temp\HamsterArc{0bbcfc1f-ac21-4463-9915-464eb54d7a54}\IMG_925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926909">
            <a:off x="4133046" y="677995"/>
            <a:ext cx="4618856" cy="3343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Наташа\AppData\Local\Temp\HamsterArc{23e3034a-80ca-4930-9ff1-c7df7a55221b}\IMG_92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28182">
            <a:off x="445384" y="3277048"/>
            <a:ext cx="3932749" cy="3123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Наташа\AppData\Local\Temp\HamsterArc{326d6ac5-1da5-468b-b745-8e2e7d649b94}\IMG_92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357298"/>
            <a:ext cx="2720717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Наташа\AppData\Local\Temp\HamsterArc{450ecaf2-e5c1-4750-9388-c38213f7f0cf}\IMG_92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9376">
            <a:off x="188600" y="1353667"/>
            <a:ext cx="3096344" cy="4077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6" descr="C:\Users\Наташа\AppData\Local\Temp\HamsterArc{22441661-e968-4c16-b0c2-43fa28205eed}\IMG_9252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363849">
            <a:off x="3003908" y="2216142"/>
            <a:ext cx="2961754" cy="4281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26329" y="285728"/>
            <a:ext cx="84605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Информация для родителей</a:t>
            </a:r>
            <a:endParaRPr lang="ru-RU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3008313" cy="1162050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/>
              <a:t>Фестиваль семей</a:t>
            </a:r>
            <a:endParaRPr lang="ru-RU" sz="40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F:\проект прав\IMG_89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3520" y="3501008"/>
            <a:ext cx="4320480" cy="312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F:\проект прав\IMG_891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563" y="2419821"/>
            <a:ext cx="4389835" cy="3815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5" descr="F:\проект прав\IMG_8908.jpg"/>
          <p:cNvPicPr>
            <a:picLocks noGrp="1"/>
          </p:cNvPicPr>
          <p:nvPr>
            <p:ph idx="1"/>
          </p:nvPr>
        </p:nvPicPr>
        <p:blipFill>
          <a:blip r:embed="rId4" cstate="print"/>
          <a:srcRect l="11269" t="7513" r="5619" b="11723"/>
          <a:stretch>
            <a:fillRect/>
          </a:stretch>
        </p:blipFill>
        <p:spPr bwMode="auto">
          <a:xfrm>
            <a:off x="4788024" y="188640"/>
            <a:ext cx="4248472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F:\проект прав\IMG_8920.jpg"/>
          <p:cNvPicPr/>
          <p:nvPr/>
        </p:nvPicPr>
        <p:blipFill>
          <a:blip r:embed="rId2" cstate="print"/>
          <a:srcRect l="16340"/>
          <a:stretch>
            <a:fillRect/>
          </a:stretch>
        </p:blipFill>
        <p:spPr bwMode="auto">
          <a:xfrm rot="5400000">
            <a:off x="107504" y="260648"/>
            <a:ext cx="3384376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6" descr="F:\проект прав\IMG_8921.jpg"/>
          <p:cNvPicPr>
            <a:picLocks noGrp="1"/>
          </p:cNvPicPr>
          <p:nvPr>
            <p:ph idx="1"/>
          </p:nvPr>
        </p:nvPicPr>
        <p:blipFill>
          <a:blip r:embed="rId3" cstate="print"/>
          <a:srcRect l="22965" r="9782"/>
          <a:stretch>
            <a:fillRect/>
          </a:stretch>
        </p:blipFill>
        <p:spPr bwMode="auto">
          <a:xfrm rot="5400000">
            <a:off x="2087725" y="3032955"/>
            <a:ext cx="3168350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F:\проект прав\IMG_89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35669" y="605091"/>
            <a:ext cx="4073263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F:\проект прав\IMG_8924.jpg"/>
          <p:cNvPicPr>
            <a:picLocks noGrp="1"/>
          </p:cNvPicPr>
          <p:nvPr>
            <p:ph idx="1"/>
          </p:nvPr>
        </p:nvPicPr>
        <p:blipFill>
          <a:blip r:embed="rId2" cstate="print"/>
          <a:srcRect l="23026" t="11714" b="8226"/>
          <a:stretch>
            <a:fillRect/>
          </a:stretch>
        </p:blipFill>
        <p:spPr bwMode="auto">
          <a:xfrm rot="5400000">
            <a:off x="4413060" y="779628"/>
            <a:ext cx="4565830" cy="3671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F:\проект прав\IMG_89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1499" y="2240869"/>
            <a:ext cx="4464497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452</Words>
  <Application>Microsoft Office PowerPoint</Application>
  <PresentationFormat>Экран (4:3)</PresentationFormat>
  <Paragraphs>50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Фестиваль семей</vt:lpstr>
      <vt:lpstr>Слайд 8</vt:lpstr>
      <vt:lpstr>Слайд 9</vt:lpstr>
      <vt:lpstr>Слайд 10</vt:lpstr>
      <vt:lpstr>Слайд 11</vt:lpstr>
      <vt:lpstr>Актуальность темы :  </vt:lpstr>
      <vt:lpstr>Задачи проекта: </vt:lpstr>
      <vt:lpstr>Миссия педагогов в проекте  </vt:lpstr>
      <vt:lpstr>Работа по профориентации  </vt:lpstr>
      <vt:lpstr>Планируемые результаты  :    </vt:lpstr>
      <vt:lpstr>Этапы реализации проекта: </vt:lpstr>
      <vt:lpstr>Подготовительный этап</vt:lpstr>
      <vt:lpstr> Содержательный этап проекта: ознакомление с железнодорожным транспортом  </vt:lpstr>
      <vt:lpstr>Просмотр иллюстраций, дидактические игры </vt:lpstr>
      <vt:lpstr>Составление рассказов </vt:lpstr>
      <vt:lpstr>Наши работы</vt:lpstr>
      <vt:lpstr>Театр, чтение</vt:lpstr>
      <vt:lpstr>Конструирование </vt:lpstr>
      <vt:lpstr>Подвижные игры</vt:lpstr>
      <vt:lpstr>Сюжетно-ролевая игра: «Мы будущие железнодорожники Южного Урала»</vt:lpstr>
      <vt:lpstr>Игровая деятельность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26</cp:revision>
  <dcterms:created xsi:type="dcterms:W3CDTF">2023-03-29T02:22:00Z</dcterms:created>
  <dcterms:modified xsi:type="dcterms:W3CDTF">2023-04-06T09:30:57Z</dcterms:modified>
</cp:coreProperties>
</file>